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89" r:id="rId3"/>
    <p:sldId id="290" r:id="rId4"/>
    <p:sldId id="283" r:id="rId5"/>
    <p:sldId id="285" r:id="rId6"/>
    <p:sldId id="304" r:id="rId7"/>
    <p:sldId id="286" r:id="rId8"/>
    <p:sldId id="287" r:id="rId9"/>
    <p:sldId id="288" r:id="rId10"/>
    <p:sldId id="305" r:id="rId11"/>
    <p:sldId id="306" r:id="rId12"/>
    <p:sldId id="307" r:id="rId13"/>
    <p:sldId id="295" r:id="rId14"/>
    <p:sldId id="296" r:id="rId15"/>
    <p:sldId id="294" r:id="rId16"/>
    <p:sldId id="298" r:id="rId17"/>
    <p:sldId id="297" r:id="rId18"/>
    <p:sldId id="299" r:id="rId19"/>
    <p:sldId id="300" r:id="rId20"/>
    <p:sldId id="301" r:id="rId21"/>
    <p:sldId id="302" r:id="rId22"/>
    <p:sldId id="284" r:id="rId23"/>
    <p:sldId id="292" r:id="rId24"/>
    <p:sldId id="293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osis" pitchFamily="2" charset="0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8500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40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24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70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413843" y="3195691"/>
            <a:ext cx="4345357" cy="793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INTRODUCTION TO MACHINE LEARNING CLASSIFICATION </a:t>
            </a:r>
            <a:b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b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b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b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endParaRPr sz="1400" b="0" i="1" kern="1200" dirty="0">
              <a:solidFill>
                <a:schemeClr val="accent6">
                  <a:lumMod val="40000"/>
                  <a:lumOff val="60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594" y="18063"/>
            <a:ext cx="5230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Support Vector Machine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356" y="627449"/>
            <a:ext cx="81253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It is a supervised machine learning algorithm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Support Vectors are the co-ordinates of individual observation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Support Vector Machine is a straight line which best segregates observations into unique classes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how can we identify the right line</a:t>
            </a:r>
          </a:p>
        </p:txBody>
      </p:sp>
      <p:pic>
        <p:nvPicPr>
          <p:cNvPr id="1030" name="Picture 6" descr="SVM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3" y="2781037"/>
            <a:ext cx="2532035" cy="178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VM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50" y="2792993"/>
            <a:ext cx="2416594" cy="172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51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1543" y="538095"/>
            <a:ext cx="7729406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Identifying the line with the maximum distance (i.e. margin) between nearest data point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Usually, we do not find a straight ‘line’ which segregates the classes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such cases, the observations are mapped on a transformed scale so that they get segregated from each other</a:t>
            </a:r>
          </a:p>
        </p:txBody>
      </p:sp>
      <p:pic>
        <p:nvPicPr>
          <p:cNvPr id="1026" name="Picture 2" descr="SVM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" y="1197969"/>
            <a:ext cx="2662489" cy="194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49" y="1157703"/>
            <a:ext cx="2782042" cy="19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6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VM_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3" y="549205"/>
            <a:ext cx="2530869" cy="163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VM_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91" y="169331"/>
            <a:ext cx="2452343" cy="21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VM_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3" y="2504538"/>
            <a:ext cx="2152497" cy="18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4999" y="3169482"/>
            <a:ext cx="12779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Z = X</a:t>
            </a:r>
            <a:r>
              <a:rPr lang="en-US" sz="2100" baseline="30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2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+ Y</a:t>
            </a:r>
            <a:r>
              <a:rPr lang="en-US" sz="2100" baseline="30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332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594" y="18063"/>
            <a:ext cx="8225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Unsupervised classification algorithms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356" y="766181"/>
            <a:ext cx="847539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Segments data into clusters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Does not require labeled data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Pre-training activity is not required</a:t>
            </a:r>
          </a:p>
          <a:p>
            <a:pPr marL="342900" lvl="0" indent="-342900">
              <a:spcBef>
                <a:spcPts val="600"/>
              </a:spcBef>
              <a:spcAft>
                <a:spcPts val="1200"/>
              </a:spcAft>
              <a:buClr>
                <a:srgbClr val="0DB7C4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 primary machine learning algorithms for unsupervised classification: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K-Means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FFFFFF">
                    <a:lumMod val="6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Gaussian Mixture Model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36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954" y="756752"/>
            <a:ext cx="7658889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An Iterative algorithm that divides a datasets into </a:t>
            </a: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K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subgroups or clusters based on the similarity and their mean distance from the centroid of a particular subgroup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Randomly picks centroids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Calculated the distance from each centroid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Base on the distance of a data point to a centroid the data point is assigned to a particular centroid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13930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97" y="1512438"/>
            <a:ext cx="4114603" cy="2064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2" y="1172092"/>
            <a:ext cx="3835803" cy="25467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46356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7649" y="767410"/>
            <a:ext cx="765888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Step-1: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Select the value of K, to decide the number of clusters to be formed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Step-2: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Select random K points which will act as centroids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Step-3: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Assign each data point, based on their distance from the randomly selected points (centroid), to the closest centroid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Step-4: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place a new centroid of each cluster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Step-5: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Repeat Step-3 to reassign each data point to the new closest centroid of each cluster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Step-6: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If any reassignment occurs, then go to step-4 else stop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363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4" y="105029"/>
            <a:ext cx="8756559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Gaussian Mixture Model (GMM)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036" y="864986"/>
            <a:ext cx="8169692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Gaussian mixture models can be used to cluster unlabeled data in much the same way as k-means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There are however, a couple of advantages to using Gaussian mixture models over k-means:</a:t>
            </a:r>
          </a:p>
          <a:p>
            <a:pPr marL="800100" lvl="1" indent="-342900" eaLnBrk="0" fontAlgn="base" hangingPunct="0">
              <a:spcAft>
                <a:spcPts val="12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K-means does not account for variance (i.e. the width of the bell shape curve)</a:t>
            </a:r>
          </a:p>
          <a:p>
            <a:pPr marL="800100" lvl="1" indent="-342900" eaLnBrk="0" fontAlgn="base" hangingPunct="0"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K-means performs hard classification whereas GMM performs soft classification (i.e. k-means tells what data point belong to which cluster but does not provide the probabilities that a given data point belongs to each of the possible clusters.</a:t>
            </a:r>
          </a:p>
        </p:txBody>
      </p:sp>
    </p:spTree>
    <p:extLst>
      <p:ext uri="{BB962C8B-B14F-4D97-AF65-F5344CB8AC3E}">
        <p14:creationId xmlns:p14="http://schemas.microsoft.com/office/powerpoint/2010/main" val="192600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479/1*D2nunNrckTdV9n7gTUC4Z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459" y="1383924"/>
            <a:ext cx="2251306" cy="16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479/1*eTAFs5cTUjb_kt-4RgE3u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909" y="2986627"/>
            <a:ext cx="2219605" cy="158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4" y="105029"/>
            <a:ext cx="8756559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Gaussian Mixture Model Explained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16" y="3498649"/>
            <a:ext cx="2188419" cy="1068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097" y="3299571"/>
            <a:ext cx="2360689" cy="1363108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81011" y="3947518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39" y="733219"/>
            <a:ext cx="6982041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This Involves the mixture of multiple Gaussian distributions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 knowing what samples represent a particular class, the goal is to use Gaussian Mixture Models to assign the data points to the appropriate cluster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Every distribution is multiplied by a weight π to account for differences in the number of samples from each class </a:t>
            </a:r>
            <a:r>
              <a:rPr lang="en-US" sz="18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</a:t>
            </a:r>
            <a:r>
              <a:rPr lang="en-US" sz="1800" i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weights should add up to one since this is based on probabilities</a:t>
            </a:r>
            <a:r>
              <a:rPr lang="en-US" sz="18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476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736" y="486928"/>
            <a:ext cx="87713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model will determine the likelihood of an </a:t>
            </a: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</a:t>
            </a:r>
            <a:r>
              <a:rPr lang="en-US" sz="2100" i="1" baseline="30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sample coming from Gaussian</a:t>
            </a: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k,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based on the mean, covariance and weight for each Gaussian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order to extend this to all samples in a given dataset: 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assume that the likelihood of observing respective samples are independent of all the others. 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we can simply multiply them or take the log of the likelihood (</a:t>
            </a:r>
            <a:r>
              <a:rPr lang="en-US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the multiplication of two numbers inside of a log is equal to the sum of the logs of its constituents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ea typeface="Open Sans" panose="020B0606030504020204" pitchFamily="34" charset="0"/>
            </a:endParaRPr>
          </a:p>
          <a:p>
            <a:pPr marL="342900" lvl="1" indent="-34290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question then is, how do we go about selecting the optimal values for the variance and mean…………………. </a:t>
            </a:r>
            <a:r>
              <a:rPr lang="en-US" sz="1800" i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a maximization step, which maximizes the likelihood that a sample came from a particular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0124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Machine Learning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079" y="844465"/>
            <a:ext cx="775192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focuses on the development of computer programs that can access data and use it to learn for themselves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main objective is to ‘train’ computers to learn automatically without human intervention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training process begins with observations or data, in order to look for patterns in the data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trained model becomes the basis for predicting future patterns based on new 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enables analysis of very large volumes of data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56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675" y="0"/>
            <a:ext cx="9465616" cy="102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Machine Learning classifiers for land cover classification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138736" y="964849"/>
            <a:ext cx="894850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Many land cover classification techniques used the Maximum Likelihood Classification (MLC)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Popular parametric classifier due to its excellent classification results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Parametric classifiers assume normal distribution of 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real-world data do not follow normal distribution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classifiers have emerged as powerful classifiers due to their higher accuracy and performance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Additionally, these non-parametric classifiers do not assume normal distribution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2146022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1883"/>
            <a:ext cx="9692640" cy="28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DB7C4"/>
              </a:buClr>
              <a:buSzPts val="2400"/>
              <a:buFont typeface="Dosis"/>
              <a:buNone/>
            </a:pPr>
            <a:r>
              <a:rPr lang="en-US" sz="30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Non-Parametric Machine Learning classifiers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274" y="913361"/>
            <a:ext cx="757653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following classifiers provide highly good LULC classification results  (Nery et al., 2016):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Forest (RF)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favourite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classifier for LULC (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Gislason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Benediktsson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&amp; 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Sveinsson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2006)</a:t>
            </a:r>
          </a:p>
          <a:p>
            <a:pPr marL="342900" lvl="1" indent="-34290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Support Vector Machine (SVM)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Classification and Regression Trees (CART)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 the tendency to over fit the model (Lawrence &amp; Wright, 2001)</a:t>
            </a: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0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2834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62" y="855145"/>
            <a:ext cx="5290284" cy="33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2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38" y="520320"/>
            <a:ext cx="4875875" cy="40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Machine Learning Methods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853" y="863477"/>
            <a:ext cx="802488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methods or algorithms are often categorized as supervised or unsupervised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Supervised algorithms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use labeled examples to predict future events based on new data </a:t>
            </a:r>
          </a:p>
          <a:p>
            <a:pPr marL="800100" lvl="1" indent="-342900" eaLnBrk="0" fontAlgn="base" hangingPunct="0"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predicted output can be compared with a correct output to assess the accuracy of the model</a:t>
            </a:r>
          </a:p>
          <a:p>
            <a:pPr marL="342900" lvl="1" indent="-342900" eaLnBrk="0" fontAlgn="base" hangingPunct="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Unsupervised algorithms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use unlabeled data to determine patterns</a:t>
            </a:r>
          </a:p>
          <a:p>
            <a:pPr marL="800100" lvl="1" indent="-342900" eaLnBrk="0" fontAlgn="base" hangingPunct="0"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do not figure out the right output, but rather explores the data to identify hidden patterns from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380525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592" y="887107"/>
            <a:ext cx="843431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 two primary machine learning algorithms for supervised image processing are: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Random forest (RF)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Support Vector Machine (SVM)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RF works great with sparse data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Performs better than image segmentation </a:t>
            </a:r>
            <a:r>
              <a:rPr lang="en-US" sz="18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</a:t>
            </a:r>
            <a:r>
              <a:rPr lang="en-US" sz="1800" i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process of partitioning an image into a set of non-overlapping regions</a:t>
            </a:r>
            <a:r>
              <a:rPr lang="en-US" sz="18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with histogram-based approaches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It is a collection of decision trees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953" y="77271"/>
            <a:ext cx="4871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Supervised algorithms </a:t>
            </a:r>
          </a:p>
        </p:txBody>
      </p:sp>
    </p:spTree>
    <p:extLst>
      <p:ext uri="{BB962C8B-B14F-4D97-AF65-F5344CB8AC3E}">
        <p14:creationId xmlns:p14="http://schemas.microsoft.com/office/powerpoint/2010/main" val="346321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Decision Tree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7456" y="724714"/>
            <a:ext cx="4901552" cy="2268158"/>
            <a:chOff x="348871" y="724714"/>
            <a:chExt cx="4901552" cy="22681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871" y="724714"/>
              <a:ext cx="3953758" cy="226815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342" y="724714"/>
              <a:ext cx="895081" cy="91994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6080077" y="686882"/>
            <a:ext cx="1261093" cy="541418"/>
            <a:chOff x="6080077" y="843440"/>
            <a:chExt cx="1439839" cy="682491"/>
          </a:xfrm>
        </p:grpSpPr>
        <p:sp>
          <p:nvSpPr>
            <p:cNvPr id="9" name="Oval 8"/>
            <p:cNvSpPr/>
            <p:nvPr/>
          </p:nvSpPr>
          <p:spPr>
            <a:xfrm>
              <a:off x="6080077" y="843440"/>
              <a:ext cx="1439839" cy="68249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8822" y="1028127"/>
              <a:ext cx="1085681" cy="34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Pixel Value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H="1">
            <a:off x="5837133" y="1045401"/>
            <a:ext cx="259745" cy="49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133306" y="1199804"/>
            <a:ext cx="255381" cy="11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4"/>
          </p:cNvCxnSpPr>
          <p:nvPr/>
        </p:nvCxnSpPr>
        <p:spPr>
          <a:xfrm flipH="1">
            <a:off x="6710623" y="1228300"/>
            <a:ext cx="1" cy="63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65199" y="1197651"/>
            <a:ext cx="239493" cy="66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48440" y="1110393"/>
            <a:ext cx="321938" cy="534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682300" y="1548987"/>
            <a:ext cx="375029" cy="262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CF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36616" y="3166323"/>
            <a:ext cx="345228" cy="23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44171" y="3182710"/>
            <a:ext cx="359577" cy="22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512701" y="1657682"/>
            <a:ext cx="359651" cy="248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72475" y="1143629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&lt;80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12347" y="178660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/>
            </a:lvl1pPr>
          </a:lstStyle>
          <a:p>
            <a:r>
              <a:rPr lang="en-US" dirty="0"/>
              <a:t>85-90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1315" y="1398437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91-100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5491" y="1534571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105-120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06785" y="1190257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&gt;</a:t>
            </a:r>
            <a:r>
              <a:rPr lang="en-US" sz="800" dirty="0"/>
              <a:t>122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98561" y="2392759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34469" y="1686577"/>
            <a:ext cx="316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44171" y="3189335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FSC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391994" y="3193883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AFC</a:t>
            </a:r>
          </a:p>
        </p:txBody>
      </p:sp>
      <p:sp>
        <p:nvSpPr>
          <p:cNvPr id="43" name="Oval 42"/>
          <p:cNvSpPr/>
          <p:nvPr/>
        </p:nvSpPr>
        <p:spPr>
          <a:xfrm>
            <a:off x="5798026" y="2320119"/>
            <a:ext cx="746145" cy="368490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3" idx="3"/>
          </p:cNvCxnSpPr>
          <p:nvPr/>
        </p:nvCxnSpPr>
        <p:spPr>
          <a:xfrm flipH="1">
            <a:off x="5609230" y="2634645"/>
            <a:ext cx="298066" cy="5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5"/>
          </p:cNvCxnSpPr>
          <p:nvPr/>
        </p:nvCxnSpPr>
        <p:spPr>
          <a:xfrm>
            <a:off x="6434901" y="2634645"/>
            <a:ext cx="275723" cy="5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59307" y="1881618"/>
            <a:ext cx="359577" cy="22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81812" y="1892791"/>
            <a:ext cx="3337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053615" y="1875296"/>
            <a:ext cx="359577" cy="22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67958" y="1894757"/>
            <a:ext cx="3337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28150" y="3450979"/>
            <a:ext cx="745749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All branches should end in a leaf node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decision tree is considered </a:t>
            </a:r>
            <a:r>
              <a:rPr lang="en-US" b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trained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when all branches end in leaf node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disadvantage of a classical decision tree algorithm is overfitting (i.e. low accuracy), thus RF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RF is a collection of decision trees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76420" y="2688975"/>
            <a:ext cx="349433" cy="150416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604659" y="2904160"/>
            <a:ext cx="317865" cy="201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883908" y="2642813"/>
            <a:ext cx="7889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Internal node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879092" y="2889727"/>
            <a:ext cx="6463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Leaf node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510567" y="2782279"/>
            <a:ext cx="373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416361" y="2782279"/>
            <a:ext cx="3962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60" name="Oval 59"/>
          <p:cNvSpPr/>
          <p:nvPr/>
        </p:nvSpPr>
        <p:spPr>
          <a:xfrm>
            <a:off x="7557184" y="2468006"/>
            <a:ext cx="349433" cy="1504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871905" y="2460369"/>
            <a:ext cx="6623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Root node</a:t>
            </a:r>
          </a:p>
        </p:txBody>
      </p:sp>
    </p:spTree>
    <p:extLst>
      <p:ext uri="{BB962C8B-B14F-4D97-AF65-F5344CB8AC3E}">
        <p14:creationId xmlns:p14="http://schemas.microsoft.com/office/powerpoint/2010/main" val="24465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594" y="18063"/>
            <a:ext cx="350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Random Forest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356" y="766181"/>
            <a:ext cx="847539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Segments data into clusters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Does not require labeled data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Pre-training activity is not required</a:t>
            </a:r>
          </a:p>
          <a:p>
            <a:pPr marL="342900" lvl="0" indent="-342900">
              <a:spcBef>
                <a:spcPts val="600"/>
              </a:spcBef>
              <a:spcAft>
                <a:spcPts val="1200"/>
              </a:spcAft>
              <a:buClr>
                <a:srgbClr val="0DB7C4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 primary machine learning algorithms for unsupervised classification: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K-Means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FFFFFF">
                    <a:lumMod val="6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Gaussian Mixture Model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2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1940" y="6816"/>
            <a:ext cx="18838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Forest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51528" y="320716"/>
            <a:ext cx="607326" cy="410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88173" y="636128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Collection of decision trees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57" y="883431"/>
            <a:ext cx="3067406" cy="47438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118513" y="320716"/>
            <a:ext cx="600503" cy="410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5" y="750620"/>
            <a:ext cx="3317941" cy="16650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1580" y="52315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Input data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05" y="2543792"/>
            <a:ext cx="3317942" cy="15720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2948888" y="3086517"/>
            <a:ext cx="1702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Bootstrapped data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(uses two-thirds of the data)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3608771" y="2033515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3608771" y="1791640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609421" y="1336964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3611044" y="1106596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5400000">
            <a:off x="3313236" y="1510771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 included in training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378" y="2890249"/>
            <a:ext cx="2048364" cy="10609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66283" y="2543792"/>
            <a:ext cx="112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subset of features available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694498" y="2662430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15360" y="2516966"/>
            <a:ext cx="132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Pick a feature that provides the best split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04628" y="2933065"/>
            <a:ext cx="115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subset of features available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0717" y="3341072"/>
            <a:ext cx="115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subset of features available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245" y="4289562"/>
            <a:ext cx="73613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Note: Accuracy assessment is an important step in the 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91857" y="1326496"/>
            <a:ext cx="897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Closed Forest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48477" y="1322024"/>
            <a:ext cx="897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Forest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25998" y="1331413"/>
            <a:ext cx="962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Full Sun Cocoa</a:t>
            </a:r>
          </a:p>
        </p:txBody>
      </p:sp>
    </p:spTree>
    <p:extLst>
      <p:ext uri="{BB962C8B-B14F-4D97-AF65-F5344CB8AC3E}">
        <p14:creationId xmlns:p14="http://schemas.microsoft.com/office/powerpoint/2010/main" val="74783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180530" y="1078173"/>
            <a:ext cx="3302759" cy="255290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382" y="645607"/>
            <a:ext cx="58609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Final prediction is determined by majority voting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Prediction and Accuracy Assessment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258943" y="1131291"/>
            <a:ext cx="3156108" cy="2384959"/>
            <a:chOff x="1258943" y="2175351"/>
            <a:chExt cx="3156108" cy="23849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943" y="2175351"/>
              <a:ext cx="3156108" cy="488101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491505" y="2672548"/>
              <a:ext cx="0" cy="2047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27782" y="2695292"/>
              <a:ext cx="0" cy="2047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484348" y="2877264"/>
              <a:ext cx="2650591" cy="227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728907" y="2688468"/>
              <a:ext cx="0" cy="2047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Arrow 13"/>
            <p:cNvSpPr/>
            <p:nvPr/>
          </p:nvSpPr>
          <p:spPr>
            <a:xfrm rot="5400000">
              <a:off x="2578781" y="3049750"/>
              <a:ext cx="300251" cy="12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247499" y="3311249"/>
              <a:ext cx="966548" cy="422322"/>
              <a:chOff x="2247499" y="3311249"/>
              <a:chExt cx="966548" cy="422322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247499" y="3327632"/>
                <a:ext cx="966548" cy="40593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92917" y="3311249"/>
                <a:ext cx="76280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majority 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voting</a:t>
                </a:r>
              </a:p>
            </p:txBody>
          </p:sp>
        </p:grpSp>
        <p:sp>
          <p:nvSpPr>
            <p:cNvPr id="18" name="Right Arrow 17"/>
            <p:cNvSpPr/>
            <p:nvPr/>
          </p:nvSpPr>
          <p:spPr>
            <a:xfrm rot="5400000">
              <a:off x="2578780" y="3877234"/>
              <a:ext cx="300251" cy="12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45631" y="4137988"/>
              <a:ext cx="966548" cy="422322"/>
              <a:chOff x="2247499" y="3311249"/>
              <a:chExt cx="966548" cy="42232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47499" y="3327632"/>
                <a:ext cx="966548" cy="40593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92917" y="3311249"/>
                <a:ext cx="76280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final 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prediction</a:t>
                </a: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573205" y="3733439"/>
            <a:ext cx="73162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Use one-third of the data that never got used in building the RF model is set aside to test the model’s accuracy</a:t>
            </a:r>
          </a:p>
        </p:txBody>
      </p:sp>
    </p:spTree>
    <p:extLst>
      <p:ext uri="{BB962C8B-B14F-4D97-AF65-F5344CB8AC3E}">
        <p14:creationId xmlns:p14="http://schemas.microsoft.com/office/powerpoint/2010/main" val="7105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Summary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805218" y="897597"/>
            <a:ext cx="6804438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1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The algorithm selects random samples from the dataset provided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2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Creates a decision tree for each sample selected, and predicts a result from each decision tree created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3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Performs voting for every predicted result to determine the final prediction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4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Finally, the algorithm selects the most voted prediction result as the final prediction.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45581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1221</Words>
  <Application>Microsoft Office PowerPoint</Application>
  <PresentationFormat>On-screen Show (16:9)</PresentationFormat>
  <Paragraphs>138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Source Sans Pro</vt:lpstr>
      <vt:lpstr>Dosis</vt:lpstr>
      <vt:lpstr>Trebuchet MS</vt:lpstr>
      <vt:lpstr>Open Sans</vt:lpstr>
      <vt:lpstr>Arial</vt:lpstr>
      <vt:lpstr>Cerimon template</vt:lpstr>
      <vt:lpstr>INTRODUCTION TO MACHINE LEARNING CLASSIFICATION     </vt:lpstr>
      <vt:lpstr>Machine Learning</vt:lpstr>
      <vt:lpstr>Machine Learning Methods</vt:lpstr>
      <vt:lpstr>PowerPoint Presentation</vt:lpstr>
      <vt:lpstr>Decision Tree</vt:lpstr>
      <vt:lpstr>PowerPoint Presentation</vt:lpstr>
      <vt:lpstr>PowerPoint Presentation</vt:lpstr>
      <vt:lpstr>Prediction and Accuracy Assessment</vt:lpstr>
      <vt:lpstr>Summary</vt:lpstr>
      <vt:lpstr>PowerPoint Presentation</vt:lpstr>
      <vt:lpstr>PowerPoint Presentation</vt:lpstr>
      <vt:lpstr>PowerPoint Presentation</vt:lpstr>
      <vt:lpstr>PowerPoint Presentation</vt:lpstr>
      <vt:lpstr>K-Means algorithm</vt:lpstr>
      <vt:lpstr>K-Means algorithm</vt:lpstr>
      <vt:lpstr>Summary</vt:lpstr>
      <vt:lpstr>Gaussian Mixture Model (GMM) algorithm</vt:lpstr>
      <vt:lpstr>Gaussian Mixture Model Explained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CERSGIS-RS1</dc:creator>
  <cp:lastModifiedBy>Ernest Opoku-Kwarteng</cp:lastModifiedBy>
  <cp:revision>213</cp:revision>
  <dcterms:modified xsi:type="dcterms:W3CDTF">2022-09-06T18:43:32Z</dcterms:modified>
</cp:coreProperties>
</file>